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Nixie One"/>
      <p:regular r:id="rId26"/>
    </p:embeddedFont>
    <p:embeddedFont>
      <p:font typeface="Inconsolata"/>
      <p:regular r:id="rId27"/>
      <p:bold r:id="rId28"/>
    </p:embeddedFont>
    <p:embeddedFont>
      <p:font typeface="Inconsolata Black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ixieOne-regular.fntdata"/><Relationship Id="rId25" Type="http://schemas.openxmlformats.org/officeDocument/2006/relationships/slide" Target="slides/slide20.xml"/><Relationship Id="rId28" Type="http://schemas.openxmlformats.org/officeDocument/2006/relationships/font" Target="fonts/Inconsolata-bold.fntdata"/><Relationship Id="rId27" Type="http://schemas.openxmlformats.org/officeDocument/2006/relationships/font" Target="fonts/Inconsolat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consolataBlack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d6c6224d73_0_1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d6c6224d73_0_1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6c6224d73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6c6224d73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6c6224d73_0_1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6c6224d73_0_1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d6c6224d73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d6c6224d73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6c6224d73_0_1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6c6224d73_0_1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6c6224d73_0_1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6c6224d73_0_1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e5e1bbfa5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e5e1bbfa5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6c6224d73_0_1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d6c6224d73_0_1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d6c6224d73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d6c6224d73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6c6224d73_0_1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6c6224d73_0_1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d3c2de371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d3c2de371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6c6224d73_0_1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6c6224d73_0_1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6c6224d73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6c6224d73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6c6224d73_0_1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6c6224d73_0_1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d6c6224d73_0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d6c6224d73_0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6c6224d73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d6c6224d73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6c6224d73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d6c6224d73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6c6224d73_0_1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d6c6224d73_0_1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6c6224d73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6c6224d73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432E6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143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rect b="b" l="l" r="r" t="t"/>
            <a:pathLst>
              <a:path extrusionOk="0" h="75903" w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fmla="val 50000" name="adj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fmla="val 10551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rect b="b" l="l" r="r" t="t"/>
            <a:pathLst>
              <a:path extrusionOk="0" h="67818" w="88634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55" name="Google Shape;255;p12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>
  <p:cSld name="BLANK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78" name="Google Shape;278;p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13"/>
          <p:cNvSpPr txBox="1"/>
          <p:nvPr/>
        </p:nvSpPr>
        <p:spPr>
          <a:xfrm>
            <a:off x="1199725" y="1555450"/>
            <a:ext cx="32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1199725" y="7793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" name="Google Shape;30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3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3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9" name="Google Shape;59;p4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1" name="Google Shape;81;p4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6" name="Google Shape;136;p6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7" name="Google Shape;137;p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40" name="Google Shape;140;p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4" name="Google Shape;164;p7"/>
          <p:cNvSpPr txBox="1"/>
          <p:nvPr>
            <p:ph idx="2" type="body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5" name="Google Shape;165;p7"/>
          <p:cNvSpPr txBox="1"/>
          <p:nvPr>
            <p:ph idx="3" type="body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550" y="0"/>
            <a:ext cx="9199553" cy="47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96" name="Google Shape;196;p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Google Shape;197;p9"/>
          <p:cNvGrpSpPr/>
          <p:nvPr/>
        </p:nvGrpSpPr>
        <p:grpSpPr>
          <a:xfrm>
            <a:off x="-76796" y="3634673"/>
            <a:ext cx="9399794" cy="1866140"/>
            <a:chOff x="-76796" y="3634673"/>
            <a:chExt cx="9399794" cy="1866140"/>
          </a:xfrm>
        </p:grpSpPr>
        <p:sp>
          <p:nvSpPr>
            <p:cNvPr id="198" name="Google Shape;198;p9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403805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13" name="Google Shape;213;p1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4" name="Google Shape;214;p10"/>
          <p:cNvGrpSpPr/>
          <p:nvPr/>
        </p:nvGrpSpPr>
        <p:grpSpPr>
          <a:xfrm>
            <a:off x="-76796" y="3634673"/>
            <a:ext cx="9399794" cy="1866140"/>
            <a:chOff x="-76796" y="3634673"/>
            <a:chExt cx="9399794" cy="1866140"/>
          </a:xfrm>
        </p:grpSpPr>
        <p:sp>
          <p:nvSpPr>
            <p:cNvPr id="215" name="Google Shape;215;p10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432E6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5.png"/><Relationship Id="rId6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 CAD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4"/>
          <p:cNvSpPr txBox="1"/>
          <p:nvPr/>
        </p:nvSpPr>
        <p:spPr>
          <a:xfrm>
            <a:off x="1383750" y="2834550"/>
            <a:ext cx="6376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Tip</a:t>
            </a: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— to make the rounded edges nice use the tangent constraint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Select the curve and the adjacent line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63" name="Google Shape;3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825" y="1112549"/>
            <a:ext cx="2878893" cy="129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2098" y="1112548"/>
            <a:ext cx="2377078" cy="129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5"/>
          <p:cNvSpPr txBox="1"/>
          <p:nvPr>
            <p:ph idx="4294967295" type="title"/>
          </p:nvPr>
        </p:nvSpPr>
        <p:spPr>
          <a:xfrm>
            <a:off x="988275" y="646900"/>
            <a:ext cx="32793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1d. Tail Constraints</a:t>
            </a:r>
            <a:endParaRPr sz="2400"/>
          </a:p>
        </p:txBody>
      </p:sp>
      <p:pic>
        <p:nvPicPr>
          <p:cNvPr id="370" name="Google Shape;3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099" y="0"/>
            <a:ext cx="47198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5"/>
          <p:cNvSpPr txBox="1"/>
          <p:nvPr/>
        </p:nvSpPr>
        <p:spPr>
          <a:xfrm>
            <a:off x="898300" y="2338200"/>
            <a:ext cx="327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15 minutes — enter the sketch you created your fuselage in and CAD your VT!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6308400" y="526875"/>
            <a:ext cx="248100" cy="240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25"/>
          <p:cNvCxnSpPr>
            <a:endCxn id="372" idx="1"/>
          </p:cNvCxnSpPr>
          <p:nvPr/>
        </p:nvCxnSpPr>
        <p:spPr>
          <a:xfrm flipH="1" rot="10800000">
            <a:off x="3430500" y="646875"/>
            <a:ext cx="2877900" cy="980400"/>
          </a:xfrm>
          <a:prstGeom prst="straightConnector1">
            <a:avLst/>
          </a:prstGeom>
          <a:noFill/>
          <a:ln cap="flat" cmpd="sng" w="9525">
            <a:solidFill>
              <a:srgbClr val="C20E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25"/>
          <p:cNvSpPr txBox="1"/>
          <p:nvPr/>
        </p:nvSpPr>
        <p:spPr>
          <a:xfrm>
            <a:off x="2482200" y="1411900"/>
            <a:ext cx="1205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Tangent constraint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Horizontal Tail</a:t>
            </a:r>
            <a:endParaRPr/>
          </a:p>
        </p:txBody>
      </p:sp>
      <p:sp>
        <p:nvSpPr>
          <p:cNvPr id="380" name="Google Shape;380;p26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Elevator and horizontal </a:t>
            </a:r>
            <a:r>
              <a:rPr lang="en"/>
              <a:t>stabilizer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 txBox="1"/>
          <p:nvPr/>
        </p:nvSpPr>
        <p:spPr>
          <a:xfrm>
            <a:off x="1210725" y="1497250"/>
            <a:ext cx="308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We’ll need to create a new plane for the horizontal tail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Enter your sketch and draw a line where you want your HT to go.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 angle of this line will determine the angle of your HT — think about it.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lphaL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Finish the sketch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6" name="Google Shape;386;p27"/>
          <p:cNvSpPr txBox="1"/>
          <p:nvPr/>
        </p:nvSpPr>
        <p:spPr>
          <a:xfrm>
            <a:off x="1210725" y="875750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New Plane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387" name="Google Shape;387;p27"/>
          <p:cNvPicPr preferRelativeResize="0"/>
          <p:nvPr/>
        </p:nvPicPr>
        <p:blipFill rotWithShape="1">
          <a:blip r:embed="rId3">
            <a:alphaModFix/>
          </a:blip>
          <a:srcRect b="14747" l="0" r="0" t="9740"/>
          <a:stretch/>
        </p:blipFill>
        <p:spPr>
          <a:xfrm>
            <a:off x="4909025" y="1012062"/>
            <a:ext cx="3080699" cy="311937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7"/>
          <p:cNvSpPr/>
          <p:nvPr/>
        </p:nvSpPr>
        <p:spPr>
          <a:xfrm rot="-205947">
            <a:off x="5306167" y="2944337"/>
            <a:ext cx="2049376" cy="240063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"/>
          <p:cNvSpPr txBox="1"/>
          <p:nvPr/>
        </p:nvSpPr>
        <p:spPr>
          <a:xfrm>
            <a:off x="1221875" y="1186500"/>
            <a:ext cx="30807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Select the plane tool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Change “Offset” to “Line angle”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line you drew to represent the HT, then click another point on the fuselage to measure the angle to.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Enter 90 for the angle (so the plane is perpendicular to your fuselage).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94" name="Google Shape;394;p28"/>
          <p:cNvSpPr txBox="1"/>
          <p:nvPr/>
        </p:nvSpPr>
        <p:spPr>
          <a:xfrm>
            <a:off x="1221875" y="565000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New Plane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395" name="Google Shape;39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0775" y="309775"/>
            <a:ext cx="2513125" cy="923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776" y="1306838"/>
            <a:ext cx="1077348" cy="145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268" y="1286188"/>
            <a:ext cx="1320629" cy="145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0775" y="2839650"/>
            <a:ext cx="2513125" cy="19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8"/>
          <p:cNvSpPr/>
          <p:nvPr/>
        </p:nvSpPr>
        <p:spPr>
          <a:xfrm>
            <a:off x="5974074" y="309775"/>
            <a:ext cx="206400" cy="206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8"/>
          <p:cNvSpPr/>
          <p:nvPr/>
        </p:nvSpPr>
        <p:spPr>
          <a:xfrm>
            <a:off x="4820775" y="2054686"/>
            <a:ext cx="917400" cy="93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8"/>
          <p:cNvSpPr/>
          <p:nvPr/>
        </p:nvSpPr>
        <p:spPr>
          <a:xfrm>
            <a:off x="5168725" y="4079683"/>
            <a:ext cx="1373100" cy="206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9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 complete!  Now you can create a sketch and CAD your HT!</a:t>
            </a:r>
            <a:endParaRPr/>
          </a:p>
        </p:txBody>
      </p:sp>
      <p:pic>
        <p:nvPicPr>
          <p:cNvPr id="407" name="Google Shape;407;p29"/>
          <p:cNvPicPr preferRelativeResize="0"/>
          <p:nvPr/>
        </p:nvPicPr>
        <p:blipFill rotWithShape="1">
          <a:blip r:embed="rId3">
            <a:alphaModFix/>
          </a:blip>
          <a:srcRect b="0" l="7185" r="4327" t="1332"/>
          <a:stretch/>
        </p:blipFill>
        <p:spPr>
          <a:xfrm>
            <a:off x="2948700" y="1623225"/>
            <a:ext cx="3246600" cy="3124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"/>
          <p:cNvSpPr txBox="1"/>
          <p:nvPr/>
        </p:nvSpPr>
        <p:spPr>
          <a:xfrm>
            <a:off x="1221875" y="1186500"/>
            <a:ext cx="308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13" name="Google Shape;413;p30"/>
          <p:cNvSpPr txBox="1"/>
          <p:nvPr/>
        </p:nvSpPr>
        <p:spPr>
          <a:xfrm>
            <a:off x="1221875" y="543550"/>
            <a:ext cx="2961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Horizontal Tail </a:t>
            </a: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Dimensions</a:t>
            </a: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: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414" name="Google Shape;4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125" y="56213"/>
            <a:ext cx="3213874" cy="50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0"/>
          <p:cNvSpPr txBox="1"/>
          <p:nvPr/>
        </p:nvSpPr>
        <p:spPr>
          <a:xfrm>
            <a:off x="1221875" y="1521625"/>
            <a:ext cx="308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Notes: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It is centered on the lines that create the fuselage</a:t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It is symmetrical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All curves are tangent to the lines they touch (which constrains it)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>
            <p:ph idx="1" type="body"/>
          </p:nvPr>
        </p:nvSpPr>
        <p:spPr>
          <a:xfrm>
            <a:off x="1370575" y="4010400"/>
            <a:ext cx="63618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Once you’re done sketching, you can use the beam feature to pipe your tail just as you did with the fuselage (but maybe change the settings).</a:t>
            </a:r>
            <a:endParaRPr/>
          </a:p>
        </p:txBody>
      </p:sp>
      <p:pic>
        <p:nvPicPr>
          <p:cNvPr id="421" name="Google Shape;4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224" y="685275"/>
            <a:ext cx="5501773" cy="285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2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 minutes — share your design in breakout rooms and revise!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3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Anyone willing to share?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 — research ultralight tails and share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5 min — VT </a:t>
            </a:r>
            <a:r>
              <a:rPr lang="en"/>
              <a:t>explanation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 — CAD VT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5 min — HT </a:t>
            </a:r>
            <a:r>
              <a:rPr lang="en"/>
              <a:t>explanation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 — CAD VT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 — Pipe tail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 — peer reviews and share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4"/>
          <p:cNvSpPr txBox="1"/>
          <p:nvPr>
            <p:ph idx="4294967295" type="body"/>
          </p:nvPr>
        </p:nvSpPr>
        <p:spPr>
          <a:xfrm>
            <a:off x="1724400" y="1486725"/>
            <a:ext cx="5695200" cy="23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6000">
                <a:latin typeface="Nixie One"/>
                <a:ea typeface="Nixie One"/>
                <a:cs typeface="Nixie One"/>
                <a:sym typeface="Nixie One"/>
              </a:rPr>
              <a:t>T</a:t>
            </a:r>
            <a:r>
              <a:rPr lang="en" sz="6000">
                <a:latin typeface="Nixie One"/>
                <a:ea typeface="Nixie One"/>
                <a:cs typeface="Nixie One"/>
                <a:sym typeface="Nixie One"/>
              </a:rPr>
              <a:t>hank you!</a:t>
            </a:r>
            <a:r>
              <a:rPr lang="en"/>
              <a:t> 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now have your own plane in Onshape!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7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Welcome back!  We’re CADing again!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8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 minutes — Research typical tail shapes for an ultralight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9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Anyone want to share what </a:t>
            </a:r>
            <a:r>
              <a:rPr lang="en"/>
              <a:t>they found?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Open up your Affordaplane doc — we’ll be finishing it today</a:t>
            </a:r>
            <a:endParaRPr/>
          </a:p>
        </p:txBody>
      </p:sp>
      <p:pic>
        <p:nvPicPr>
          <p:cNvPr id="335" name="Google Shape;3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50" y="1063874"/>
            <a:ext cx="6270351" cy="22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1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Rudder and vertical </a:t>
            </a:r>
            <a:r>
              <a:rPr lang="en"/>
              <a:t>stabilizer</a:t>
            </a:r>
            <a:endParaRPr/>
          </a:p>
        </p:txBody>
      </p:sp>
      <p:sp>
        <p:nvSpPr>
          <p:cNvPr id="341" name="Google Shape;341;p21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Tail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Got  your idea?  Ok, let’s go.</a:t>
            </a:r>
            <a:endParaRPr/>
          </a:p>
        </p:txBody>
      </p:sp>
      <p:pic>
        <p:nvPicPr>
          <p:cNvPr id="347" name="Google Shape;347;p22"/>
          <p:cNvPicPr preferRelativeResize="0"/>
          <p:nvPr/>
        </p:nvPicPr>
        <p:blipFill rotWithShape="1">
          <a:blip r:embed="rId3">
            <a:alphaModFix/>
          </a:blip>
          <a:srcRect b="18633" l="11493" r="17865" t="7363"/>
          <a:stretch/>
        </p:blipFill>
        <p:spPr>
          <a:xfrm>
            <a:off x="3364350" y="1635287"/>
            <a:ext cx="2415300" cy="234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8" name="Google Shape;348;p22"/>
          <p:cNvSpPr txBox="1"/>
          <p:nvPr/>
        </p:nvSpPr>
        <p:spPr>
          <a:xfrm>
            <a:off x="1819350" y="4175425"/>
            <a:ext cx="55053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I’ll be showing you how to make this, but you can deviate from the instructions as much as you like.</a:t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3"/>
          <p:cNvSpPr txBox="1"/>
          <p:nvPr/>
        </p:nvSpPr>
        <p:spPr>
          <a:xfrm>
            <a:off x="1221875" y="1186500"/>
            <a:ext cx="3080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Three-point arcs can be used for rounded corners for the tail.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arc tool or press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a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two points for the endpoints of the arc, then another point for the center of the arc (imagine that the arc is part of a circle).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4" name="Google Shape;354;p23"/>
          <p:cNvSpPr txBox="1"/>
          <p:nvPr/>
        </p:nvSpPr>
        <p:spPr>
          <a:xfrm>
            <a:off x="1221875" y="565000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Arcs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355" name="Google Shape;3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825" y="1000119"/>
            <a:ext cx="2292225" cy="11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825" y="2466975"/>
            <a:ext cx="2292225" cy="151109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3"/>
          <p:cNvSpPr/>
          <p:nvPr/>
        </p:nvSpPr>
        <p:spPr>
          <a:xfrm>
            <a:off x="5987887" y="1000125"/>
            <a:ext cx="248100" cy="240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cate template">
  <a:themeElements>
    <a:clrScheme name="Custom 347">
      <a:dk1>
        <a:srgbClr val="0E004A"/>
      </a:dk1>
      <a:lt1>
        <a:srgbClr val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